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9" r:id="rId3"/>
    <p:sldId id="316" r:id="rId4"/>
    <p:sldId id="258" r:id="rId5"/>
    <p:sldId id="321" r:id="rId6"/>
    <p:sldId id="333" r:id="rId7"/>
    <p:sldId id="332" r:id="rId8"/>
    <p:sldId id="319" r:id="rId9"/>
    <p:sldId id="320" r:id="rId10"/>
    <p:sldId id="334" r:id="rId11"/>
    <p:sldId id="322" r:id="rId12"/>
    <p:sldId id="323" r:id="rId13"/>
    <p:sldId id="324" r:id="rId14"/>
    <p:sldId id="325" r:id="rId15"/>
    <p:sldId id="326" r:id="rId16"/>
    <p:sldId id="327" r:id="rId17"/>
    <p:sldId id="328" r:id="rId18"/>
    <p:sldId id="33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399" autoAdjust="0"/>
    <p:restoredTop sz="94660"/>
  </p:normalViewPr>
  <p:slideViewPr>
    <p:cSldViewPr snapToGrid="0">
      <p:cViewPr varScale="1">
        <p:scale>
          <a:sx n="75" d="100"/>
          <a:sy n="75" d="100"/>
        </p:scale>
        <p:origin x="42" y="3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Shreve" userId="c75f3664e5fcd6c4" providerId="LiveId" clId="{C993CA67-7286-4638-9B70-8639F286BC44}"/>
    <pc:docChg chg="undo redo custSel addSld delSld modSld">
      <pc:chgData name="Mike Shreve" userId="c75f3664e5fcd6c4" providerId="LiveId" clId="{C993CA67-7286-4638-9B70-8639F286BC44}" dt="2023-10-30T01:56:01.386" v="524" actId="1076"/>
      <pc:docMkLst>
        <pc:docMk/>
      </pc:docMkLst>
      <pc:sldChg chg="modSp mod">
        <pc:chgData name="Mike Shreve" userId="c75f3664e5fcd6c4" providerId="LiveId" clId="{C993CA67-7286-4638-9B70-8639F286BC44}" dt="2023-10-22T15:34:40.352" v="517" actId="20577"/>
        <pc:sldMkLst>
          <pc:docMk/>
          <pc:sldMk cId="1796150011" sldId="321"/>
        </pc:sldMkLst>
        <pc:spChg chg="mod">
          <ac:chgData name="Mike Shreve" userId="c75f3664e5fcd6c4" providerId="LiveId" clId="{C993CA67-7286-4638-9B70-8639F286BC44}" dt="2023-10-22T12:17:55.828" v="27" actId="20577"/>
          <ac:spMkLst>
            <pc:docMk/>
            <pc:sldMk cId="1796150011" sldId="321"/>
            <ac:spMk id="2" creationId="{00000000-0000-0000-0000-000000000000}"/>
          </ac:spMkLst>
        </pc:spChg>
        <pc:spChg chg="mod">
          <ac:chgData name="Mike Shreve" userId="c75f3664e5fcd6c4" providerId="LiveId" clId="{C993CA67-7286-4638-9B70-8639F286BC44}" dt="2023-10-22T15:34:40.352" v="517" actId="20577"/>
          <ac:spMkLst>
            <pc:docMk/>
            <pc:sldMk cId="1796150011" sldId="321"/>
            <ac:spMk id="3" creationId="{00000000-0000-0000-0000-000000000000}"/>
          </ac:spMkLst>
        </pc:spChg>
      </pc:sldChg>
      <pc:sldChg chg="modSp mod">
        <pc:chgData name="Mike Shreve" userId="c75f3664e5fcd6c4" providerId="LiveId" clId="{C993CA67-7286-4638-9B70-8639F286BC44}" dt="2023-10-30T01:56:01.386" v="524" actId="1076"/>
        <pc:sldMkLst>
          <pc:docMk/>
          <pc:sldMk cId="1015823523" sldId="323"/>
        </pc:sldMkLst>
        <pc:spChg chg="mod">
          <ac:chgData name="Mike Shreve" userId="c75f3664e5fcd6c4" providerId="LiveId" clId="{C993CA67-7286-4638-9B70-8639F286BC44}" dt="2023-10-30T01:56:01.386" v="524" actId="1076"/>
          <ac:spMkLst>
            <pc:docMk/>
            <pc:sldMk cId="1015823523" sldId="323"/>
            <ac:spMk id="3" creationId="{00000000-0000-0000-0000-000000000000}"/>
          </ac:spMkLst>
        </pc:spChg>
      </pc:sldChg>
      <pc:sldChg chg="modSp mod">
        <pc:chgData name="Mike Shreve" userId="c75f3664e5fcd6c4" providerId="LiveId" clId="{C993CA67-7286-4638-9B70-8639F286BC44}" dt="2023-10-29T14:53:18.682" v="522" actId="20577"/>
        <pc:sldMkLst>
          <pc:docMk/>
          <pc:sldMk cId="942637784" sldId="324"/>
        </pc:sldMkLst>
        <pc:spChg chg="mod">
          <ac:chgData name="Mike Shreve" userId="c75f3664e5fcd6c4" providerId="LiveId" clId="{C993CA67-7286-4638-9B70-8639F286BC44}" dt="2023-10-29T14:53:18.682" v="522" actId="20577"/>
          <ac:spMkLst>
            <pc:docMk/>
            <pc:sldMk cId="942637784" sldId="324"/>
            <ac:spMk id="3" creationId="{00000000-0000-0000-0000-000000000000}"/>
          </ac:spMkLst>
        </pc:spChg>
      </pc:sldChg>
      <pc:sldChg chg="del">
        <pc:chgData name="Mike Shreve" userId="c75f3664e5fcd6c4" providerId="LiveId" clId="{C993CA67-7286-4638-9B70-8639F286BC44}" dt="2023-10-29T14:36:01.919" v="518" actId="2696"/>
        <pc:sldMkLst>
          <pc:docMk/>
          <pc:sldMk cId="1104672812" sldId="331"/>
        </pc:sldMkLst>
      </pc:sldChg>
      <pc:sldChg chg="add">
        <pc:chgData name="Mike Shreve" userId="c75f3664e5fcd6c4" providerId="LiveId" clId="{C993CA67-7286-4638-9B70-8639F286BC44}" dt="2023-10-22T12:17:42.937" v="0" actId="2890"/>
        <pc:sldMkLst>
          <pc:docMk/>
          <pc:sldMk cId="978735393" sldId="332"/>
        </pc:sldMkLst>
      </pc:sldChg>
      <pc:sldChg chg="modSp add mod">
        <pc:chgData name="Mike Shreve" userId="c75f3664e5fcd6c4" providerId="LiveId" clId="{C993CA67-7286-4638-9B70-8639F286BC44}" dt="2023-10-22T12:30:28.121" v="259" actId="313"/>
        <pc:sldMkLst>
          <pc:docMk/>
          <pc:sldMk cId="981680200" sldId="333"/>
        </pc:sldMkLst>
        <pc:spChg chg="mod">
          <ac:chgData name="Mike Shreve" userId="c75f3664e5fcd6c4" providerId="LiveId" clId="{C993CA67-7286-4638-9B70-8639F286BC44}" dt="2023-10-22T12:23:49.818" v="128" actId="20577"/>
          <ac:spMkLst>
            <pc:docMk/>
            <pc:sldMk cId="981680200" sldId="333"/>
            <ac:spMk id="2" creationId="{00000000-0000-0000-0000-000000000000}"/>
          </ac:spMkLst>
        </pc:spChg>
        <pc:spChg chg="mod">
          <ac:chgData name="Mike Shreve" userId="c75f3664e5fcd6c4" providerId="LiveId" clId="{C993CA67-7286-4638-9B70-8639F286BC44}" dt="2023-10-22T12:30:28.121" v="259" actId="313"/>
          <ac:spMkLst>
            <pc:docMk/>
            <pc:sldMk cId="981680200" sldId="333"/>
            <ac:spMk id="3" creationId="{00000000-0000-0000-0000-000000000000}"/>
          </ac:spMkLst>
        </pc:spChg>
      </pc:sldChg>
      <pc:sldChg chg="modSp add mod">
        <pc:chgData name="Mike Shreve" userId="c75f3664e5fcd6c4" providerId="LiveId" clId="{C993CA67-7286-4638-9B70-8639F286BC44}" dt="2023-10-22T13:05:02.348" v="513" actId="20577"/>
        <pc:sldMkLst>
          <pc:docMk/>
          <pc:sldMk cId="1641119591" sldId="334"/>
        </pc:sldMkLst>
        <pc:spChg chg="mod">
          <ac:chgData name="Mike Shreve" userId="c75f3664e5fcd6c4" providerId="LiveId" clId="{C993CA67-7286-4638-9B70-8639F286BC44}" dt="2023-10-22T12:38:39.700" v="315" actId="1076"/>
          <ac:spMkLst>
            <pc:docMk/>
            <pc:sldMk cId="1641119591" sldId="334"/>
            <ac:spMk id="2" creationId="{00000000-0000-0000-0000-000000000000}"/>
          </ac:spMkLst>
        </pc:spChg>
        <pc:spChg chg="mod">
          <ac:chgData name="Mike Shreve" userId="c75f3664e5fcd6c4" providerId="LiveId" clId="{C993CA67-7286-4638-9B70-8639F286BC44}" dt="2023-10-22T13:05:02.348" v="513" actId="20577"/>
          <ac:spMkLst>
            <pc:docMk/>
            <pc:sldMk cId="1641119591" sldId="33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10/29/2023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10/29/2023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8193" y="875961"/>
            <a:ext cx="9491728" cy="2542488"/>
          </a:xfrm>
          <a:effectLst>
            <a:glow rad="228600">
              <a:schemeClr val="accent6">
                <a:satMod val="175000"/>
                <a:alpha val="40000"/>
              </a:schemeClr>
            </a:glow>
          </a:effectLst>
        </p:spPr>
        <p:txBody>
          <a:bodyPr>
            <a:noAutofit/>
          </a:bodyPr>
          <a:lstStyle/>
          <a:p>
            <a:pPr algn="ctr"/>
            <a:r>
              <a:rPr lang="en-US" b="1" dirty="0">
                <a:solidFill>
                  <a:schemeClr val="accent6">
                    <a:lumMod val="20000"/>
                    <a:lumOff val="80000"/>
                  </a:schemeClr>
                </a:solidFill>
              </a:rPr>
              <a:t>HEIRS OF </a:t>
            </a:r>
            <a:br>
              <a:rPr lang="en-US" b="1" dirty="0">
                <a:solidFill>
                  <a:schemeClr val="accent6">
                    <a:lumMod val="20000"/>
                    <a:lumOff val="80000"/>
                  </a:schemeClr>
                </a:solidFill>
              </a:rPr>
            </a:br>
            <a:r>
              <a:rPr lang="en-US" b="1" dirty="0">
                <a:solidFill>
                  <a:schemeClr val="accent6">
                    <a:lumMod val="20000"/>
                    <a:lumOff val="80000"/>
                  </a:schemeClr>
                </a:solidFill>
              </a:rPr>
              <a:t>THE KINGDOM</a:t>
            </a:r>
            <a:br>
              <a:rPr lang="en-US" b="1" dirty="0">
                <a:solidFill>
                  <a:schemeClr val="accent6">
                    <a:lumMod val="20000"/>
                    <a:lumOff val="80000"/>
                  </a:schemeClr>
                </a:solidFill>
              </a:rPr>
            </a:br>
            <a:endParaRPr lang="en-US" b="1" dirty="0">
              <a:solidFill>
                <a:schemeClr val="accent6">
                  <a:lumMod val="20000"/>
                  <a:lumOff val="80000"/>
                </a:schemeClr>
              </a:solidFill>
            </a:endParaRPr>
          </a:p>
        </p:txBody>
      </p:sp>
      <p:sp>
        <p:nvSpPr>
          <p:cNvPr id="3" name="Subtitle 2"/>
          <p:cNvSpPr>
            <a:spLocks noGrp="1"/>
          </p:cNvSpPr>
          <p:nvPr>
            <p:ph type="subTitle" idx="1"/>
          </p:nvPr>
        </p:nvSpPr>
        <p:spPr>
          <a:xfrm>
            <a:off x="1642057" y="4017634"/>
            <a:ext cx="9144000" cy="2027583"/>
          </a:xfrm>
          <a:solidFill>
            <a:schemeClr val="tx2">
              <a:lumMod val="20000"/>
              <a:lumOff val="80000"/>
            </a:schemeClr>
          </a:solidFill>
          <a:ln w="127000">
            <a:solidFill>
              <a:schemeClr val="accent6">
                <a:lumMod val="20000"/>
                <a:lumOff val="80000"/>
              </a:schemeClr>
            </a:solidFill>
            <a:prstDash val="solid"/>
          </a:ln>
          <a:effectLst>
            <a:glow rad="228600">
              <a:schemeClr val="accent6">
                <a:lumMod val="20000"/>
                <a:lumOff val="80000"/>
                <a:alpha val="40000"/>
              </a:schemeClr>
            </a:glow>
            <a:outerShdw blurRad="50800" dist="38100" dir="18900000" algn="bl" rotWithShape="0">
              <a:prstClr val="black">
                <a:alpha val="40000"/>
              </a:prstClr>
            </a:outerShdw>
          </a:effectLst>
        </p:spPr>
        <p:txBody>
          <a:bodyPr>
            <a:noAutofit/>
          </a:bodyPr>
          <a:lstStyle/>
          <a:p>
            <a:pPr algn="ctr"/>
            <a:r>
              <a:rPr lang="en-US" sz="5400" b="1" i="1" dirty="0">
                <a:solidFill>
                  <a:schemeClr val="accent1">
                    <a:lumMod val="50000"/>
                  </a:schemeClr>
                </a:solidFill>
              </a:rPr>
              <a:t>The inheritance of all that God is and all that God has!</a:t>
            </a:r>
          </a:p>
          <a:p>
            <a:pPr algn="ctr"/>
            <a:endParaRPr lang="en-US" sz="500" i="1" dirty="0">
              <a:solidFill>
                <a:schemeClr val="accent1">
                  <a:lumMod val="50000"/>
                </a:schemeClr>
              </a:solidFill>
            </a:endParaRPr>
          </a:p>
        </p:txBody>
      </p:sp>
    </p:spTree>
    <p:extLst>
      <p:ext uri="{BB962C8B-B14F-4D97-AF65-F5344CB8AC3E}">
        <p14:creationId xmlns:p14="http://schemas.microsoft.com/office/powerpoint/2010/main" val="3164460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0347" y="392340"/>
            <a:ext cx="107823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Five Characteristics of the Kingdom</a:t>
            </a:r>
          </a:p>
        </p:txBody>
      </p:sp>
      <p:sp>
        <p:nvSpPr>
          <p:cNvPr id="3" name="Content Placeholder 2"/>
          <p:cNvSpPr>
            <a:spLocks noGrp="1"/>
          </p:cNvSpPr>
          <p:nvPr>
            <p:ph idx="1"/>
          </p:nvPr>
        </p:nvSpPr>
        <p:spPr>
          <a:xfrm>
            <a:off x="679352" y="1839686"/>
            <a:ext cx="10833295" cy="4320574"/>
          </a:xfrm>
        </p:spPr>
        <p:txBody>
          <a:bodyPr>
            <a:noAutofit/>
          </a:bodyPr>
          <a:lstStyle/>
          <a:p>
            <a:pPr marL="914400" indent="-914400">
              <a:buAutoNum type="arabicPeriod"/>
            </a:pPr>
            <a:r>
              <a:rPr lang="en-US" sz="5400" b="1" dirty="0">
                <a:solidFill>
                  <a:schemeClr val="accent6">
                    <a:lumMod val="20000"/>
                    <a:lumOff val="80000"/>
                  </a:schemeClr>
                </a:solidFill>
              </a:rPr>
              <a:t>Love</a:t>
            </a:r>
            <a:r>
              <a:rPr lang="en-US" sz="5400" dirty="0"/>
              <a:t> / Mark 12:28-34 </a:t>
            </a:r>
            <a:r>
              <a:rPr lang="en-US" sz="5400" i="1" dirty="0"/>
              <a:t>The Scribe</a:t>
            </a:r>
          </a:p>
          <a:p>
            <a:pPr marL="914400" indent="-914400">
              <a:buAutoNum type="arabicPeriod"/>
            </a:pPr>
            <a:r>
              <a:rPr lang="en-US" sz="5400" b="1" dirty="0">
                <a:solidFill>
                  <a:schemeClr val="accent6">
                    <a:lumMod val="20000"/>
                    <a:lumOff val="80000"/>
                  </a:schemeClr>
                </a:solidFill>
              </a:rPr>
              <a:t>Forgiveness</a:t>
            </a:r>
            <a:r>
              <a:rPr lang="en-US" sz="5400" dirty="0"/>
              <a:t> / Matthew 18:23-35</a:t>
            </a:r>
          </a:p>
          <a:p>
            <a:pPr marL="914400" indent="-914400">
              <a:buAutoNum type="arabicPeriod"/>
            </a:pPr>
            <a:r>
              <a:rPr lang="en-US" sz="5400" b="1" dirty="0">
                <a:solidFill>
                  <a:schemeClr val="accent6">
                    <a:lumMod val="20000"/>
                    <a:lumOff val="80000"/>
                  </a:schemeClr>
                </a:solidFill>
              </a:rPr>
              <a:t>Humility</a:t>
            </a:r>
            <a:r>
              <a:rPr lang="en-US" sz="5400" dirty="0"/>
              <a:t> / Matthew 18:1-4</a:t>
            </a:r>
          </a:p>
          <a:p>
            <a:pPr marL="914400" indent="-914400">
              <a:buAutoNum type="arabicPeriod"/>
            </a:pPr>
            <a:r>
              <a:rPr lang="en-US" sz="5400" b="1" dirty="0">
                <a:solidFill>
                  <a:schemeClr val="accent6">
                    <a:lumMod val="20000"/>
                    <a:lumOff val="80000"/>
                  </a:schemeClr>
                </a:solidFill>
              </a:rPr>
              <a:t>Authority</a:t>
            </a:r>
            <a:r>
              <a:rPr lang="en-US" sz="5400" dirty="0"/>
              <a:t> / Matthew 16:13-20</a:t>
            </a:r>
          </a:p>
          <a:p>
            <a:pPr marL="914400" indent="-914400">
              <a:buAutoNum type="arabicPeriod"/>
            </a:pPr>
            <a:r>
              <a:rPr lang="en-US" sz="5400" b="1" dirty="0">
                <a:solidFill>
                  <a:schemeClr val="accent6">
                    <a:lumMod val="20000"/>
                    <a:lumOff val="80000"/>
                  </a:schemeClr>
                </a:solidFill>
              </a:rPr>
              <a:t>Stability</a:t>
            </a:r>
            <a:r>
              <a:rPr lang="en-US" sz="5400" b="1" dirty="0"/>
              <a:t> </a:t>
            </a:r>
            <a:r>
              <a:rPr lang="en-US" sz="5400" b="1"/>
              <a:t>/ </a:t>
            </a:r>
            <a:r>
              <a:rPr lang="en-US" sz="5400"/>
              <a:t>Hebrews 12:18-29</a:t>
            </a:r>
            <a:endParaRPr lang="en-US" sz="5400" b="1" dirty="0"/>
          </a:p>
        </p:txBody>
      </p:sp>
    </p:spTree>
    <p:extLst>
      <p:ext uri="{BB962C8B-B14F-4D97-AF65-F5344CB8AC3E}">
        <p14:creationId xmlns:p14="http://schemas.microsoft.com/office/powerpoint/2010/main" val="1641119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Two Things the Kingdom Is Not</a:t>
            </a:r>
          </a:p>
        </p:txBody>
      </p:sp>
      <p:sp>
        <p:nvSpPr>
          <p:cNvPr id="3" name="Content Placeholder 2"/>
          <p:cNvSpPr>
            <a:spLocks noGrp="1"/>
          </p:cNvSpPr>
          <p:nvPr>
            <p:ph idx="1"/>
          </p:nvPr>
        </p:nvSpPr>
        <p:spPr>
          <a:xfrm>
            <a:off x="3318643" y="2294434"/>
            <a:ext cx="8035156" cy="3602590"/>
          </a:xfrm>
        </p:spPr>
        <p:txBody>
          <a:bodyPr>
            <a:noAutofit/>
          </a:bodyPr>
          <a:lstStyle/>
          <a:p>
            <a:pPr marL="0" indent="0" algn="ctr">
              <a:buNone/>
            </a:pPr>
            <a:r>
              <a:rPr lang="en-US" sz="5400" dirty="0"/>
              <a:t>For </a:t>
            </a:r>
            <a:r>
              <a:rPr lang="en-US" sz="5400" b="1" dirty="0">
                <a:solidFill>
                  <a:schemeClr val="accent6">
                    <a:lumMod val="20000"/>
                    <a:lumOff val="80000"/>
                  </a:schemeClr>
                </a:solidFill>
              </a:rPr>
              <a:t>the kingdom of God </a:t>
            </a:r>
            <a:r>
              <a:rPr lang="en-US" sz="5400" dirty="0"/>
              <a:t>is not eating and drinking, but righteousness and peace and joy in the Holy Spirit. (Romans 14:17)</a:t>
            </a:r>
          </a:p>
        </p:txBody>
      </p:sp>
      <p:sp>
        <p:nvSpPr>
          <p:cNvPr id="4" name="TextBox 3">
            <a:extLst>
              <a:ext uri="{FF2B5EF4-FFF2-40B4-BE49-F238E27FC236}">
                <a16:creationId xmlns:a16="http://schemas.microsoft.com/office/drawing/2014/main" id="{0334A8D5-3983-421D-B6C2-21ED3B721AB2}"/>
              </a:ext>
            </a:extLst>
          </p:cNvPr>
          <p:cNvSpPr txBox="1"/>
          <p:nvPr/>
        </p:nvSpPr>
        <p:spPr>
          <a:xfrm>
            <a:off x="1046018" y="2881746"/>
            <a:ext cx="1988128" cy="1477328"/>
          </a:xfrm>
          <a:prstGeom prst="rect">
            <a:avLst/>
          </a:prstGeom>
          <a:noFill/>
        </p:spPr>
        <p:txBody>
          <a:bodyPr wrap="square" rtlCol="0">
            <a:spAutoFit/>
          </a:bodyPr>
          <a:lstStyle/>
          <a:p>
            <a:r>
              <a:rPr lang="en-US" sz="9000" dirty="0">
                <a:solidFill>
                  <a:schemeClr val="accent6">
                    <a:lumMod val="20000"/>
                    <a:lumOff val="80000"/>
                  </a:schemeClr>
                </a:solidFill>
              </a:rPr>
              <a:t> #1</a:t>
            </a:r>
          </a:p>
        </p:txBody>
      </p:sp>
    </p:spTree>
    <p:extLst>
      <p:ext uri="{BB962C8B-B14F-4D97-AF65-F5344CB8AC3E}">
        <p14:creationId xmlns:p14="http://schemas.microsoft.com/office/powerpoint/2010/main" val="1464141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Two Things the Kingdom Is Not</a:t>
            </a:r>
          </a:p>
        </p:txBody>
      </p:sp>
      <p:sp>
        <p:nvSpPr>
          <p:cNvPr id="3" name="Content Placeholder 2"/>
          <p:cNvSpPr>
            <a:spLocks noGrp="1"/>
          </p:cNvSpPr>
          <p:nvPr>
            <p:ph idx="1"/>
          </p:nvPr>
        </p:nvSpPr>
        <p:spPr>
          <a:xfrm>
            <a:off x="1576614" y="2281755"/>
            <a:ext cx="8889175" cy="3602590"/>
          </a:xfrm>
        </p:spPr>
        <p:txBody>
          <a:bodyPr>
            <a:noAutofit/>
          </a:bodyPr>
          <a:lstStyle/>
          <a:p>
            <a:pPr marL="0" indent="0" algn="ctr">
              <a:buNone/>
            </a:pPr>
            <a:r>
              <a:rPr lang="en-US" sz="5400" dirty="0"/>
              <a:t>For </a:t>
            </a:r>
            <a:r>
              <a:rPr lang="en-US" sz="5400" b="1" dirty="0">
                <a:solidFill>
                  <a:schemeClr val="accent6">
                    <a:lumMod val="20000"/>
                    <a:lumOff val="80000"/>
                  </a:schemeClr>
                </a:solidFill>
              </a:rPr>
              <a:t>the kingdom of God </a:t>
            </a:r>
            <a:r>
              <a:rPr lang="en-US" sz="5400" dirty="0"/>
              <a:t>is not in word </a:t>
            </a:r>
          </a:p>
          <a:p>
            <a:pPr marL="0" indent="0" algn="ctr">
              <a:buNone/>
            </a:pPr>
            <a:r>
              <a:rPr lang="en-US" sz="5400" dirty="0"/>
              <a:t>but in power. </a:t>
            </a:r>
          </a:p>
          <a:p>
            <a:pPr marL="0" indent="0" algn="ctr">
              <a:buNone/>
            </a:pPr>
            <a:r>
              <a:rPr lang="en-US" sz="5400" dirty="0"/>
              <a:t>(1 Corinthians 4:20)</a:t>
            </a:r>
          </a:p>
        </p:txBody>
      </p:sp>
      <p:sp>
        <p:nvSpPr>
          <p:cNvPr id="4" name="TextBox 3">
            <a:extLst>
              <a:ext uri="{FF2B5EF4-FFF2-40B4-BE49-F238E27FC236}">
                <a16:creationId xmlns:a16="http://schemas.microsoft.com/office/drawing/2014/main" id="{B33704A7-19B7-4582-B02D-659B982C4B76}"/>
              </a:ext>
            </a:extLst>
          </p:cNvPr>
          <p:cNvSpPr txBox="1"/>
          <p:nvPr/>
        </p:nvSpPr>
        <p:spPr>
          <a:xfrm>
            <a:off x="1274618" y="2813568"/>
            <a:ext cx="2822713" cy="1464076"/>
          </a:xfrm>
          <a:prstGeom prst="rect">
            <a:avLst/>
          </a:prstGeom>
          <a:noFill/>
        </p:spPr>
        <p:txBody>
          <a:bodyPr wrap="square" rtlCol="0">
            <a:spAutoFit/>
          </a:bodyPr>
          <a:lstStyle/>
          <a:p>
            <a:r>
              <a:rPr lang="en-US" sz="9000" dirty="0"/>
              <a:t>  #2</a:t>
            </a:r>
          </a:p>
        </p:txBody>
      </p:sp>
    </p:spTree>
    <p:extLst>
      <p:ext uri="{BB962C8B-B14F-4D97-AF65-F5344CB8AC3E}">
        <p14:creationId xmlns:p14="http://schemas.microsoft.com/office/powerpoint/2010/main" val="1015823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Born Into the Kingdom</a:t>
            </a:r>
          </a:p>
        </p:txBody>
      </p:sp>
      <p:sp>
        <p:nvSpPr>
          <p:cNvPr id="3" name="Content Placeholder 2"/>
          <p:cNvSpPr>
            <a:spLocks noGrp="1"/>
          </p:cNvSpPr>
          <p:nvPr>
            <p:ph idx="1"/>
          </p:nvPr>
        </p:nvSpPr>
        <p:spPr>
          <a:xfrm>
            <a:off x="679351" y="2332383"/>
            <a:ext cx="10833295" cy="3602590"/>
          </a:xfrm>
        </p:spPr>
        <p:txBody>
          <a:bodyPr>
            <a:noAutofit/>
          </a:bodyPr>
          <a:lstStyle/>
          <a:p>
            <a:pPr marL="0" indent="0" algn="ctr">
              <a:buNone/>
            </a:pPr>
            <a:r>
              <a:rPr lang="en-US" sz="5000" dirty="0"/>
              <a:t> Jesus answered, “Truly, truly, I say to you, unless a man is born of water and the Spirit, he cannot enter into </a:t>
            </a:r>
            <a:r>
              <a:rPr lang="en-US" sz="5000" b="1" dirty="0">
                <a:solidFill>
                  <a:schemeClr val="accent6">
                    <a:lumMod val="20000"/>
                    <a:lumOff val="80000"/>
                  </a:schemeClr>
                </a:solidFill>
              </a:rPr>
              <a:t>the kingdom of God</a:t>
            </a:r>
            <a:r>
              <a:rPr lang="en-US" sz="5000" dirty="0"/>
              <a:t>.”  (John 3:5)</a:t>
            </a:r>
          </a:p>
        </p:txBody>
      </p:sp>
    </p:spTree>
    <p:extLst>
      <p:ext uri="{BB962C8B-B14F-4D97-AF65-F5344CB8AC3E}">
        <p14:creationId xmlns:p14="http://schemas.microsoft.com/office/powerpoint/2010/main" val="942637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Translated Into the Kingdom</a:t>
            </a:r>
          </a:p>
        </p:txBody>
      </p:sp>
      <p:sp>
        <p:nvSpPr>
          <p:cNvPr id="3" name="Content Placeholder 2"/>
          <p:cNvSpPr>
            <a:spLocks noGrp="1"/>
          </p:cNvSpPr>
          <p:nvPr>
            <p:ph idx="1"/>
          </p:nvPr>
        </p:nvSpPr>
        <p:spPr>
          <a:xfrm>
            <a:off x="679351" y="1709531"/>
            <a:ext cx="10833295" cy="3602590"/>
          </a:xfrm>
        </p:spPr>
        <p:txBody>
          <a:bodyPr>
            <a:noAutofit/>
          </a:bodyPr>
          <a:lstStyle/>
          <a:p>
            <a:pPr marL="0" indent="0" algn="ctr">
              <a:buNone/>
            </a:pPr>
            <a:r>
              <a:rPr lang="en-US" sz="5000" dirty="0"/>
              <a:t> Giving thanks to the Father, who has made us meet to be partakers of the inheritance of the saints in light. For He has delivered us from the power of darkness and has </a:t>
            </a:r>
            <a:r>
              <a:rPr lang="en-US" sz="5000" b="1" dirty="0">
                <a:solidFill>
                  <a:schemeClr val="accent6">
                    <a:lumMod val="20000"/>
                    <a:lumOff val="80000"/>
                  </a:schemeClr>
                </a:solidFill>
              </a:rPr>
              <a:t>translated us into the kingdom of His dear Son</a:t>
            </a:r>
            <a:r>
              <a:rPr lang="en-US" sz="5000" dirty="0"/>
              <a:t>.</a:t>
            </a:r>
          </a:p>
          <a:p>
            <a:pPr marL="0" indent="0" algn="ctr">
              <a:buNone/>
            </a:pPr>
            <a:r>
              <a:rPr lang="en-US" sz="5000" dirty="0"/>
              <a:t>(Colossians 1:12-13)</a:t>
            </a:r>
          </a:p>
        </p:txBody>
      </p:sp>
    </p:spTree>
    <p:extLst>
      <p:ext uri="{BB962C8B-B14F-4D97-AF65-F5344CB8AC3E}">
        <p14:creationId xmlns:p14="http://schemas.microsoft.com/office/powerpoint/2010/main" val="2699902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Pressing Into the Kingdom</a:t>
            </a:r>
          </a:p>
        </p:txBody>
      </p:sp>
      <p:sp>
        <p:nvSpPr>
          <p:cNvPr id="3" name="Content Placeholder 2"/>
          <p:cNvSpPr>
            <a:spLocks noGrp="1"/>
          </p:cNvSpPr>
          <p:nvPr>
            <p:ph idx="1"/>
          </p:nvPr>
        </p:nvSpPr>
        <p:spPr>
          <a:xfrm>
            <a:off x="679351" y="2252871"/>
            <a:ext cx="10833295" cy="3602590"/>
          </a:xfrm>
        </p:spPr>
        <p:txBody>
          <a:bodyPr>
            <a:noAutofit/>
          </a:bodyPr>
          <a:lstStyle/>
          <a:p>
            <a:pPr marL="0" indent="0" algn="ctr">
              <a:buNone/>
            </a:pPr>
            <a:r>
              <a:rPr lang="en-US" sz="5400" dirty="0"/>
              <a:t>  “The law and the prophets were until John. Since that time </a:t>
            </a:r>
            <a:r>
              <a:rPr lang="en-US" sz="5400" b="1" dirty="0">
                <a:solidFill>
                  <a:schemeClr val="accent6">
                    <a:lumMod val="20000"/>
                    <a:lumOff val="80000"/>
                  </a:schemeClr>
                </a:solidFill>
              </a:rPr>
              <a:t>the kingdom of God </a:t>
            </a:r>
            <a:r>
              <a:rPr lang="en-US" sz="5400" dirty="0"/>
              <a:t>has been preached, and everyone is pressing into it.”</a:t>
            </a:r>
          </a:p>
          <a:p>
            <a:pPr marL="0" indent="0" algn="ctr">
              <a:buNone/>
            </a:pPr>
            <a:r>
              <a:rPr lang="en-US" sz="5400" dirty="0"/>
              <a:t>  (Luke 16:16)</a:t>
            </a:r>
          </a:p>
          <a:p>
            <a:pPr marL="0" indent="0" algn="ctr">
              <a:buNone/>
            </a:pPr>
            <a:endParaRPr lang="en-US" sz="5400" dirty="0"/>
          </a:p>
        </p:txBody>
      </p:sp>
    </p:spTree>
    <p:extLst>
      <p:ext uri="{BB962C8B-B14F-4D97-AF65-F5344CB8AC3E}">
        <p14:creationId xmlns:p14="http://schemas.microsoft.com/office/powerpoint/2010/main" val="1480260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72361"/>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Taking the Kingdom by Force</a:t>
            </a:r>
          </a:p>
        </p:txBody>
      </p:sp>
      <p:sp>
        <p:nvSpPr>
          <p:cNvPr id="3" name="Content Placeholder 2"/>
          <p:cNvSpPr>
            <a:spLocks noGrp="1"/>
          </p:cNvSpPr>
          <p:nvPr>
            <p:ph idx="1"/>
          </p:nvPr>
        </p:nvSpPr>
        <p:spPr>
          <a:xfrm>
            <a:off x="679351" y="2252871"/>
            <a:ext cx="10833295" cy="3602590"/>
          </a:xfrm>
        </p:spPr>
        <p:txBody>
          <a:bodyPr>
            <a:noAutofit/>
          </a:bodyPr>
          <a:lstStyle/>
          <a:p>
            <a:pPr marL="0" indent="0" algn="ctr">
              <a:buNone/>
            </a:pPr>
            <a:r>
              <a:rPr lang="en-US" sz="5400" dirty="0"/>
              <a:t>“And from the days of John the Baptist until now </a:t>
            </a:r>
            <a:r>
              <a:rPr lang="en-US" sz="5400" b="1" dirty="0">
                <a:solidFill>
                  <a:schemeClr val="accent6">
                    <a:lumMod val="20000"/>
                    <a:lumOff val="80000"/>
                  </a:schemeClr>
                </a:solidFill>
              </a:rPr>
              <a:t>the kingdom of heaven</a:t>
            </a:r>
            <a:r>
              <a:rPr lang="en-US" sz="5400" dirty="0"/>
              <a:t> suffers violence, and the violent take it by force.” </a:t>
            </a:r>
          </a:p>
          <a:p>
            <a:pPr marL="0" indent="0" algn="ctr">
              <a:buNone/>
            </a:pPr>
            <a:r>
              <a:rPr lang="en-US" sz="5400" dirty="0"/>
              <a:t>(Matthew 11:12)</a:t>
            </a:r>
          </a:p>
        </p:txBody>
      </p:sp>
    </p:spTree>
    <p:extLst>
      <p:ext uri="{BB962C8B-B14F-4D97-AF65-F5344CB8AC3E}">
        <p14:creationId xmlns:p14="http://schemas.microsoft.com/office/powerpoint/2010/main" val="391267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5850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Binding and Loosing</a:t>
            </a:r>
          </a:p>
        </p:txBody>
      </p:sp>
      <p:sp>
        <p:nvSpPr>
          <p:cNvPr id="3" name="Content Placeholder 2"/>
          <p:cNvSpPr>
            <a:spLocks noGrp="1"/>
          </p:cNvSpPr>
          <p:nvPr>
            <p:ph idx="1"/>
          </p:nvPr>
        </p:nvSpPr>
        <p:spPr>
          <a:xfrm>
            <a:off x="679351" y="1736036"/>
            <a:ext cx="10833295" cy="3602590"/>
          </a:xfrm>
        </p:spPr>
        <p:txBody>
          <a:bodyPr>
            <a:noAutofit/>
          </a:bodyPr>
          <a:lstStyle/>
          <a:p>
            <a:pPr marL="0" indent="0" algn="ctr">
              <a:buNone/>
            </a:pPr>
            <a:r>
              <a:rPr lang="en-US" sz="5400" dirty="0"/>
              <a:t>“And I will give you the keys of </a:t>
            </a:r>
            <a:r>
              <a:rPr lang="en-US" sz="5400" b="1" dirty="0">
                <a:solidFill>
                  <a:schemeClr val="accent6">
                    <a:lumMod val="20000"/>
                    <a:lumOff val="80000"/>
                  </a:schemeClr>
                </a:solidFill>
              </a:rPr>
              <a:t>the kingdom of heaven</a:t>
            </a:r>
            <a:r>
              <a:rPr lang="en-US" sz="5400" dirty="0"/>
              <a:t>, and whatever you bind on earth will be bound in heaven, and whatever you loose on earth will be loosed in heaven.” (Matthew 16:19)</a:t>
            </a:r>
          </a:p>
        </p:txBody>
      </p:sp>
    </p:spTree>
    <p:extLst>
      <p:ext uri="{BB962C8B-B14F-4D97-AF65-F5344CB8AC3E}">
        <p14:creationId xmlns:p14="http://schemas.microsoft.com/office/powerpoint/2010/main" val="2945653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5850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The Final Outcome</a:t>
            </a:r>
          </a:p>
        </p:txBody>
      </p:sp>
      <p:sp>
        <p:nvSpPr>
          <p:cNvPr id="3" name="Content Placeholder 2"/>
          <p:cNvSpPr>
            <a:spLocks noGrp="1"/>
          </p:cNvSpPr>
          <p:nvPr>
            <p:ph idx="1"/>
          </p:nvPr>
        </p:nvSpPr>
        <p:spPr>
          <a:xfrm>
            <a:off x="445693" y="1521688"/>
            <a:ext cx="11300611" cy="3602590"/>
          </a:xfrm>
        </p:spPr>
        <p:txBody>
          <a:bodyPr>
            <a:noAutofit/>
          </a:bodyPr>
          <a:lstStyle/>
          <a:p>
            <a:pPr marL="0" indent="0" algn="ctr">
              <a:buNone/>
            </a:pPr>
            <a:r>
              <a:rPr lang="en-US" sz="5400" dirty="0"/>
              <a:t>Then the kingdom and dominion, and the greatness of the kingdoms under the whole heaven, shall be given to the people, the saints of the Most High. His kingdom is </a:t>
            </a:r>
            <a:r>
              <a:rPr lang="en-US" sz="5400" b="1" dirty="0">
                <a:solidFill>
                  <a:schemeClr val="accent6">
                    <a:lumMod val="20000"/>
                    <a:lumOff val="80000"/>
                  </a:schemeClr>
                </a:solidFill>
              </a:rPr>
              <a:t>an everlasting kingdom</a:t>
            </a:r>
            <a:r>
              <a:rPr lang="en-US" sz="5400" dirty="0"/>
              <a:t>, and all dominions shall serve and obey Him. (Matthew 16:19)</a:t>
            </a:r>
          </a:p>
        </p:txBody>
      </p:sp>
    </p:spTree>
    <p:extLst>
      <p:ext uri="{BB962C8B-B14F-4D97-AF65-F5344CB8AC3E}">
        <p14:creationId xmlns:p14="http://schemas.microsoft.com/office/powerpoint/2010/main" val="4082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The Glorious Promise</a:t>
            </a:r>
          </a:p>
        </p:txBody>
      </p:sp>
      <p:sp>
        <p:nvSpPr>
          <p:cNvPr id="3" name="Content Placeholder 2"/>
          <p:cNvSpPr>
            <a:spLocks noGrp="1"/>
          </p:cNvSpPr>
          <p:nvPr>
            <p:ph idx="1"/>
          </p:nvPr>
        </p:nvSpPr>
        <p:spPr>
          <a:xfrm>
            <a:off x="679352" y="2199861"/>
            <a:ext cx="10833295" cy="3602590"/>
          </a:xfrm>
        </p:spPr>
        <p:txBody>
          <a:bodyPr>
            <a:noAutofit/>
          </a:bodyPr>
          <a:lstStyle/>
          <a:p>
            <a:pPr marL="0" indent="0" algn="ctr">
              <a:buNone/>
            </a:pPr>
            <a:r>
              <a:rPr lang="en-US" sz="5400" dirty="0"/>
              <a:t>Listen, my beloved brethren: Has God not chosen the poor of this world to be rich in faith and </a:t>
            </a:r>
            <a:r>
              <a:rPr lang="en-US" sz="5400" b="1" dirty="0">
                <a:solidFill>
                  <a:schemeClr val="accent6">
                    <a:lumMod val="20000"/>
                    <a:lumOff val="80000"/>
                  </a:schemeClr>
                </a:solidFill>
              </a:rPr>
              <a:t>heirs of the kingdom </a:t>
            </a:r>
            <a:r>
              <a:rPr lang="en-US" sz="5400" dirty="0"/>
              <a:t>which He promised to those who love Him? (James 2:5)</a:t>
            </a:r>
          </a:p>
          <a:p>
            <a:pPr marL="0" indent="0" algn="ctr">
              <a:buNone/>
            </a:pPr>
            <a:endParaRPr lang="en-US" sz="5400" dirty="0"/>
          </a:p>
        </p:txBody>
      </p:sp>
    </p:spTree>
    <p:extLst>
      <p:ext uri="{BB962C8B-B14F-4D97-AF65-F5344CB8AC3E}">
        <p14:creationId xmlns:p14="http://schemas.microsoft.com/office/powerpoint/2010/main" val="2733246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Our Identity &amp; Our Inheritance</a:t>
            </a:r>
          </a:p>
        </p:txBody>
      </p:sp>
      <p:sp>
        <p:nvSpPr>
          <p:cNvPr id="3" name="Content Placeholder 2"/>
          <p:cNvSpPr>
            <a:spLocks noGrp="1"/>
          </p:cNvSpPr>
          <p:nvPr>
            <p:ph idx="1"/>
          </p:nvPr>
        </p:nvSpPr>
        <p:spPr>
          <a:xfrm>
            <a:off x="437322" y="2124222"/>
            <a:ext cx="11423374" cy="4036038"/>
          </a:xfrm>
        </p:spPr>
        <p:txBody>
          <a:bodyPr>
            <a:noAutofit/>
          </a:bodyPr>
          <a:lstStyle/>
          <a:p>
            <a:pPr marL="0" indent="0" algn="ctr">
              <a:buNone/>
            </a:pPr>
            <a:r>
              <a:rPr lang="en-US" sz="5000" b="1" dirty="0">
                <a:solidFill>
                  <a:schemeClr val="accent6">
                    <a:lumMod val="20000"/>
                    <a:lumOff val="80000"/>
                  </a:schemeClr>
                </a:solidFill>
              </a:rPr>
              <a:t>CHILDREN OF THE KINGDOM</a:t>
            </a:r>
          </a:p>
          <a:p>
            <a:pPr marL="0" indent="0" algn="ctr">
              <a:buNone/>
            </a:pPr>
            <a:r>
              <a:rPr lang="en-US" sz="5000" dirty="0">
                <a:solidFill>
                  <a:schemeClr val="tx1"/>
                </a:solidFill>
              </a:rPr>
              <a:t>Matthew 13:38 KJV</a:t>
            </a:r>
          </a:p>
          <a:p>
            <a:pPr marL="0" indent="0" algn="ctr">
              <a:buNone/>
            </a:pPr>
            <a:endParaRPr lang="en-US" sz="2000" dirty="0">
              <a:solidFill>
                <a:schemeClr val="tx1"/>
              </a:solidFill>
            </a:endParaRPr>
          </a:p>
          <a:p>
            <a:pPr marL="0" indent="0" algn="ctr">
              <a:buNone/>
            </a:pPr>
            <a:r>
              <a:rPr lang="en-US" sz="5000" b="1" dirty="0">
                <a:solidFill>
                  <a:schemeClr val="accent6">
                    <a:lumMod val="20000"/>
                    <a:lumOff val="80000"/>
                  </a:schemeClr>
                </a:solidFill>
              </a:rPr>
              <a:t>HEIRS OF THE KINGDOM</a:t>
            </a:r>
          </a:p>
          <a:p>
            <a:pPr marL="0" indent="0" algn="ctr">
              <a:buNone/>
            </a:pPr>
            <a:r>
              <a:rPr lang="en-US" sz="5000" dirty="0">
                <a:solidFill>
                  <a:schemeClr val="tx1"/>
                </a:solidFill>
              </a:rPr>
              <a:t>James 2:5</a:t>
            </a:r>
          </a:p>
          <a:p>
            <a:pPr marL="0" indent="0" algn="ctr">
              <a:buNone/>
            </a:pPr>
            <a:endParaRPr lang="en-US" sz="5000" b="1" dirty="0">
              <a:solidFill>
                <a:schemeClr val="accent6">
                  <a:lumMod val="20000"/>
                  <a:lumOff val="80000"/>
                </a:schemeClr>
              </a:solidFill>
            </a:endParaRPr>
          </a:p>
        </p:txBody>
      </p:sp>
    </p:spTree>
    <p:extLst>
      <p:ext uri="{BB962C8B-B14F-4D97-AF65-F5344CB8AC3E}">
        <p14:creationId xmlns:p14="http://schemas.microsoft.com/office/powerpoint/2010/main" val="3789293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a:ln w="127000">
            <a:solidFill>
              <a:schemeClr val="accent6">
                <a:lumMod val="20000"/>
                <a:lumOff val="80000"/>
              </a:schemeClr>
            </a:solidFill>
            <a:prstDash val="solid"/>
          </a:ln>
          <a:effectLst>
            <a:glow rad="228600">
              <a:schemeClr val="accent6">
                <a:lumMod val="20000"/>
                <a:lumOff val="80000"/>
                <a:alpha val="40000"/>
              </a:schemeClr>
            </a:glow>
          </a:effectLst>
        </p:spPr>
        <p:txBody>
          <a:bodyPr>
            <a:normAutofit/>
          </a:bodyPr>
          <a:lstStyle/>
          <a:p>
            <a:pPr algn="ctr"/>
            <a:r>
              <a:rPr lang="en-US" sz="7000" i="1" dirty="0">
                <a:solidFill>
                  <a:schemeClr val="accent1">
                    <a:lumMod val="50000"/>
                  </a:schemeClr>
                </a:solidFill>
              </a:rPr>
              <a:t>Definition</a:t>
            </a:r>
          </a:p>
        </p:txBody>
      </p:sp>
      <p:sp>
        <p:nvSpPr>
          <p:cNvPr id="3" name="Content Placeholder 2"/>
          <p:cNvSpPr>
            <a:spLocks noGrp="1"/>
          </p:cNvSpPr>
          <p:nvPr>
            <p:ph sz="half" idx="1"/>
          </p:nvPr>
        </p:nvSpPr>
        <p:spPr>
          <a:xfrm>
            <a:off x="1928191" y="2186610"/>
            <a:ext cx="8335617" cy="4268781"/>
          </a:xfrm>
          <a:solidFill>
            <a:schemeClr val="accent6">
              <a:lumMod val="20000"/>
              <a:lumOff val="80000"/>
            </a:schemeClr>
          </a:solidFill>
          <a:effectLst>
            <a:glow rad="228600">
              <a:schemeClr val="accent6">
                <a:lumMod val="20000"/>
                <a:lumOff val="80000"/>
                <a:alpha val="40000"/>
              </a:schemeClr>
            </a:glow>
          </a:effectLst>
        </p:spPr>
        <p:txBody>
          <a:bodyPr>
            <a:noAutofit/>
          </a:bodyPr>
          <a:lstStyle/>
          <a:p>
            <a:pPr marL="0" indent="0" algn="ctr">
              <a:buNone/>
            </a:pPr>
            <a:endParaRPr lang="en-US" sz="1000" dirty="0">
              <a:solidFill>
                <a:schemeClr val="accent1">
                  <a:lumMod val="50000"/>
                </a:schemeClr>
              </a:solidFill>
            </a:endParaRPr>
          </a:p>
          <a:p>
            <a:pPr marL="0" indent="0" algn="ctr">
              <a:buNone/>
            </a:pPr>
            <a:r>
              <a:rPr lang="en-US" sz="5400" dirty="0">
                <a:solidFill>
                  <a:schemeClr val="accent1">
                    <a:lumMod val="50000"/>
                  </a:schemeClr>
                </a:solidFill>
              </a:rPr>
              <a:t>A kingdom (king-</a:t>
            </a:r>
            <a:r>
              <a:rPr lang="en-US" sz="5400" dirty="0" err="1">
                <a:solidFill>
                  <a:schemeClr val="accent1">
                    <a:lumMod val="50000"/>
                  </a:schemeClr>
                </a:solidFill>
              </a:rPr>
              <a:t>dom</a:t>
            </a:r>
            <a:r>
              <a:rPr lang="en-US" sz="5400" dirty="0">
                <a:solidFill>
                  <a:schemeClr val="accent1">
                    <a:lumMod val="50000"/>
                  </a:schemeClr>
                </a:solidFill>
              </a:rPr>
              <a:t>) is simply a king’s domain, his area of authority and influence, all that is under his authority.</a:t>
            </a:r>
          </a:p>
          <a:p>
            <a:pPr marL="0" indent="0" algn="ctr">
              <a:buNone/>
            </a:pPr>
            <a:endParaRPr lang="en-US" sz="5400" dirty="0">
              <a:solidFill>
                <a:schemeClr val="accent1">
                  <a:lumMod val="50000"/>
                </a:schemeClr>
              </a:solidFill>
            </a:endParaRPr>
          </a:p>
        </p:txBody>
      </p:sp>
    </p:spTree>
    <p:extLst>
      <p:ext uri="{BB962C8B-B14F-4D97-AF65-F5344CB8AC3E}">
        <p14:creationId xmlns:p14="http://schemas.microsoft.com/office/powerpoint/2010/main" val="2059815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4460"/>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Fulfillment of the Prophecy</a:t>
            </a:r>
          </a:p>
        </p:txBody>
      </p:sp>
      <p:sp>
        <p:nvSpPr>
          <p:cNvPr id="3" name="Content Placeholder 2"/>
          <p:cNvSpPr>
            <a:spLocks noGrp="1"/>
          </p:cNvSpPr>
          <p:nvPr>
            <p:ph idx="1"/>
          </p:nvPr>
        </p:nvSpPr>
        <p:spPr>
          <a:xfrm>
            <a:off x="619481" y="1406621"/>
            <a:ext cx="10833295" cy="4757531"/>
          </a:xfrm>
        </p:spPr>
        <p:txBody>
          <a:bodyPr>
            <a:noAutofit/>
          </a:bodyPr>
          <a:lstStyle/>
          <a:p>
            <a:pPr marL="0" indent="0" algn="ctr">
              <a:buNone/>
            </a:pPr>
            <a:r>
              <a:rPr lang="en-US" sz="3800" dirty="0"/>
              <a:t>For unto us a Child is born, unto us a Son is given; and the government will be upon His shoulder. And His name will be called Wonderful, Counselor, Mighty God, Everlasting Father, Prince of Peace. 7 Of the increase of His </a:t>
            </a:r>
            <a:r>
              <a:rPr lang="en-US" sz="3800" b="1" dirty="0"/>
              <a:t>government</a:t>
            </a:r>
            <a:r>
              <a:rPr lang="en-US" sz="3800" dirty="0"/>
              <a:t> and peace there will be no end, </a:t>
            </a:r>
            <a:r>
              <a:rPr lang="en-US" sz="3800" b="1" dirty="0">
                <a:solidFill>
                  <a:schemeClr val="accent6">
                    <a:lumMod val="20000"/>
                    <a:lumOff val="80000"/>
                  </a:schemeClr>
                </a:solidFill>
              </a:rPr>
              <a:t>upon the throne of David and </a:t>
            </a:r>
            <a:r>
              <a:rPr lang="en-US" sz="3800" b="1">
                <a:solidFill>
                  <a:schemeClr val="accent6">
                    <a:lumMod val="20000"/>
                    <a:lumOff val="80000"/>
                  </a:schemeClr>
                </a:solidFill>
              </a:rPr>
              <a:t>over his </a:t>
            </a:r>
            <a:r>
              <a:rPr lang="en-US" sz="3800" b="1" dirty="0">
                <a:solidFill>
                  <a:schemeClr val="accent6">
                    <a:lumMod val="20000"/>
                    <a:lumOff val="80000"/>
                  </a:schemeClr>
                </a:solidFill>
              </a:rPr>
              <a:t>kingdom</a:t>
            </a:r>
            <a:r>
              <a:rPr lang="en-US" sz="3800" dirty="0"/>
              <a:t>, to order it and establish it with judgment and justice from that time forward, even forever. </a:t>
            </a:r>
            <a:r>
              <a:rPr lang="en-US" sz="3800" b="1" dirty="0">
                <a:solidFill>
                  <a:schemeClr val="accent6">
                    <a:lumMod val="20000"/>
                    <a:lumOff val="80000"/>
                  </a:schemeClr>
                </a:solidFill>
              </a:rPr>
              <a:t>The zeal of the Lord of hosts will perform this. </a:t>
            </a:r>
            <a:br>
              <a:rPr lang="en-US" sz="3800" dirty="0"/>
            </a:br>
            <a:r>
              <a:rPr lang="en-US" sz="3800" dirty="0"/>
              <a:t>(Isaiah 9:6-7)</a:t>
            </a:r>
          </a:p>
        </p:txBody>
      </p:sp>
    </p:spTree>
    <p:extLst>
      <p:ext uri="{BB962C8B-B14F-4D97-AF65-F5344CB8AC3E}">
        <p14:creationId xmlns:p14="http://schemas.microsoft.com/office/powerpoint/2010/main" val="179615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4460"/>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The Wise Men and Their Wisdom</a:t>
            </a:r>
          </a:p>
        </p:txBody>
      </p:sp>
      <p:sp>
        <p:nvSpPr>
          <p:cNvPr id="3" name="Content Placeholder 2"/>
          <p:cNvSpPr>
            <a:spLocks noGrp="1"/>
          </p:cNvSpPr>
          <p:nvPr>
            <p:ph idx="1"/>
          </p:nvPr>
        </p:nvSpPr>
        <p:spPr>
          <a:xfrm>
            <a:off x="631371" y="1455606"/>
            <a:ext cx="11059885" cy="4757531"/>
          </a:xfrm>
        </p:spPr>
        <p:txBody>
          <a:bodyPr>
            <a:noAutofit/>
          </a:bodyPr>
          <a:lstStyle/>
          <a:p>
            <a:pPr marL="0" indent="0" algn="ctr">
              <a:buNone/>
            </a:pPr>
            <a:r>
              <a:rPr lang="en-US" sz="4200" dirty="0"/>
              <a:t>Now after Jesus was born in Bethlehem of Judea in the days of Herod the king, behold, wise men from the East came to Jerusalem, saying, “</a:t>
            </a:r>
            <a:r>
              <a:rPr lang="en-US" sz="4200" b="1" dirty="0">
                <a:solidFill>
                  <a:schemeClr val="accent6">
                    <a:lumMod val="20000"/>
                    <a:lumOff val="80000"/>
                  </a:schemeClr>
                </a:solidFill>
              </a:rPr>
              <a:t>Where is He who has been born King of the Jews</a:t>
            </a:r>
            <a:r>
              <a:rPr lang="en-US" sz="4200" dirty="0"/>
              <a:t>? For we have seen His star in the East and have come to worship Him.” (Matthew 2:1-2, Numbers 24:17 Balaam said, “</a:t>
            </a:r>
            <a:r>
              <a:rPr lang="en-US" sz="4200" b="1" dirty="0">
                <a:solidFill>
                  <a:schemeClr val="accent6">
                    <a:lumMod val="20000"/>
                    <a:lumOff val="80000"/>
                  </a:schemeClr>
                </a:solidFill>
              </a:rPr>
              <a:t>A Star shall come out of Jacob; a Scepter shall rise out of Israel</a:t>
            </a:r>
            <a:r>
              <a:rPr lang="en-US" sz="4200" dirty="0"/>
              <a:t>.”</a:t>
            </a:r>
          </a:p>
        </p:txBody>
      </p:sp>
    </p:spTree>
    <p:extLst>
      <p:ext uri="{BB962C8B-B14F-4D97-AF65-F5344CB8AC3E}">
        <p14:creationId xmlns:p14="http://schemas.microsoft.com/office/powerpoint/2010/main" val="981680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4460"/>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Jesus’ Main Emphasis</a:t>
            </a:r>
          </a:p>
        </p:txBody>
      </p:sp>
      <p:sp>
        <p:nvSpPr>
          <p:cNvPr id="3" name="Content Placeholder 2"/>
          <p:cNvSpPr>
            <a:spLocks noGrp="1"/>
          </p:cNvSpPr>
          <p:nvPr>
            <p:ph idx="1"/>
          </p:nvPr>
        </p:nvSpPr>
        <p:spPr>
          <a:xfrm>
            <a:off x="733780" y="1618893"/>
            <a:ext cx="10833295" cy="4757531"/>
          </a:xfrm>
        </p:spPr>
        <p:txBody>
          <a:bodyPr>
            <a:noAutofit/>
          </a:bodyPr>
          <a:lstStyle/>
          <a:p>
            <a:r>
              <a:rPr lang="en-US" sz="4400" dirty="0"/>
              <a:t> “Repent for </a:t>
            </a:r>
            <a:r>
              <a:rPr lang="en-US" sz="4400" b="1" dirty="0">
                <a:solidFill>
                  <a:schemeClr val="accent6">
                    <a:lumMod val="20000"/>
                    <a:lumOff val="80000"/>
                  </a:schemeClr>
                </a:solidFill>
              </a:rPr>
              <a:t>the kingdom of heaven </a:t>
            </a:r>
            <a:r>
              <a:rPr lang="en-US" sz="4400" dirty="0"/>
              <a:t>is at hand!” (Mt. </a:t>
            </a:r>
            <a:r>
              <a:rPr lang="en-US" sz="4400"/>
              <a:t>3:2) POOR FROM THE DUST</a:t>
            </a:r>
            <a:endParaRPr lang="en-US" sz="4400" dirty="0"/>
          </a:p>
          <a:p>
            <a:r>
              <a:rPr lang="en-US" sz="4400" dirty="0"/>
              <a:t> “Blessed are the poor in spirit for theirs is </a:t>
            </a:r>
            <a:r>
              <a:rPr lang="en-US" sz="4400" b="1" dirty="0">
                <a:solidFill>
                  <a:schemeClr val="accent6">
                    <a:lumMod val="20000"/>
                    <a:lumOff val="80000"/>
                  </a:schemeClr>
                </a:solidFill>
              </a:rPr>
              <a:t>the kingdom of heaven.</a:t>
            </a:r>
            <a:r>
              <a:rPr lang="en-US" sz="4400" dirty="0"/>
              <a:t>” (Mt. 5:3)</a:t>
            </a:r>
          </a:p>
          <a:p>
            <a:r>
              <a:rPr lang="en-US" sz="4400" dirty="0"/>
              <a:t> Blessed are those who are persecuted for righteousness' sake, for theirs is </a:t>
            </a:r>
            <a:r>
              <a:rPr lang="en-US" sz="4400" b="1" dirty="0">
                <a:solidFill>
                  <a:schemeClr val="accent6">
                    <a:lumMod val="20000"/>
                    <a:lumOff val="80000"/>
                  </a:schemeClr>
                </a:solidFill>
              </a:rPr>
              <a:t>the kingdom of heaven</a:t>
            </a:r>
            <a:r>
              <a:rPr lang="en-US" sz="4400" dirty="0"/>
              <a:t>. (Mt. 5:10)</a:t>
            </a:r>
          </a:p>
          <a:p>
            <a:endParaRPr lang="en-US" sz="4400" dirty="0"/>
          </a:p>
        </p:txBody>
      </p:sp>
    </p:spTree>
    <p:extLst>
      <p:ext uri="{BB962C8B-B14F-4D97-AF65-F5344CB8AC3E}">
        <p14:creationId xmlns:p14="http://schemas.microsoft.com/office/powerpoint/2010/main" val="978735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His Resurrection Passion &amp; Vision</a:t>
            </a:r>
          </a:p>
        </p:txBody>
      </p:sp>
      <p:sp>
        <p:nvSpPr>
          <p:cNvPr id="3" name="Content Placeholder 2"/>
          <p:cNvSpPr>
            <a:spLocks noGrp="1"/>
          </p:cNvSpPr>
          <p:nvPr>
            <p:ph idx="1"/>
          </p:nvPr>
        </p:nvSpPr>
        <p:spPr>
          <a:xfrm>
            <a:off x="679352" y="1855305"/>
            <a:ext cx="10833295" cy="3602590"/>
          </a:xfrm>
        </p:spPr>
        <p:txBody>
          <a:bodyPr>
            <a:noAutofit/>
          </a:bodyPr>
          <a:lstStyle/>
          <a:p>
            <a:pPr marL="0" indent="0" algn="ctr">
              <a:buNone/>
            </a:pPr>
            <a:r>
              <a:rPr lang="en-US" sz="5400" dirty="0"/>
              <a:t>To whom He also presented Himself alive after His suffering by many infallible proofs, being seen by them during forty days and speaking of the things pertaining to </a:t>
            </a:r>
            <a:r>
              <a:rPr lang="en-US" sz="5400" b="1" dirty="0">
                <a:solidFill>
                  <a:schemeClr val="accent6">
                    <a:lumMod val="20000"/>
                    <a:lumOff val="80000"/>
                  </a:schemeClr>
                </a:solidFill>
              </a:rPr>
              <a:t>the kingdom of God</a:t>
            </a:r>
            <a:r>
              <a:rPr lang="en-US" sz="5400" dirty="0"/>
              <a:t>.(Acts 1:3)</a:t>
            </a:r>
          </a:p>
          <a:p>
            <a:pPr marL="0" indent="0" algn="ctr">
              <a:buNone/>
            </a:pPr>
            <a:endParaRPr lang="en-US" sz="5400" dirty="0"/>
          </a:p>
        </p:txBody>
      </p:sp>
    </p:spTree>
    <p:extLst>
      <p:ext uri="{BB962C8B-B14F-4D97-AF65-F5344CB8AC3E}">
        <p14:creationId xmlns:p14="http://schemas.microsoft.com/office/powerpoint/2010/main" val="1729019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1306"/>
          </a:xfrm>
          <a:solidFill>
            <a:schemeClr val="tx2">
              <a:lumMod val="20000"/>
              <a:lumOff val="80000"/>
            </a:schemeClr>
          </a:solidFill>
          <a:ln w="127000" cmpd="sng">
            <a:solidFill>
              <a:schemeClr val="accent6">
                <a:lumMod val="20000"/>
                <a:lumOff val="80000"/>
              </a:schemeClr>
            </a:solidFill>
            <a:prstDash val="solid"/>
          </a:ln>
          <a:effectLst>
            <a:glow rad="228600">
              <a:schemeClr val="accent6">
                <a:lumMod val="20000"/>
                <a:lumOff val="80000"/>
                <a:alpha val="40000"/>
              </a:schemeClr>
            </a:glow>
          </a:effectLst>
        </p:spPr>
        <p:txBody>
          <a:bodyPr>
            <a:normAutofit fontScale="90000"/>
          </a:bodyPr>
          <a:lstStyle/>
          <a:p>
            <a:pPr algn="ctr"/>
            <a:r>
              <a:rPr lang="en-US" sz="6600" i="1" dirty="0">
                <a:solidFill>
                  <a:schemeClr val="accent1">
                    <a:lumMod val="50000"/>
                  </a:schemeClr>
                </a:solidFill>
              </a:rPr>
              <a:t>The Kingdom UPON Them</a:t>
            </a:r>
          </a:p>
        </p:txBody>
      </p:sp>
      <p:sp>
        <p:nvSpPr>
          <p:cNvPr id="3" name="Content Placeholder 2"/>
          <p:cNvSpPr>
            <a:spLocks noGrp="1"/>
          </p:cNvSpPr>
          <p:nvPr>
            <p:ph idx="1"/>
          </p:nvPr>
        </p:nvSpPr>
        <p:spPr>
          <a:xfrm>
            <a:off x="679352" y="2557670"/>
            <a:ext cx="10833295" cy="3602590"/>
          </a:xfrm>
        </p:spPr>
        <p:txBody>
          <a:bodyPr>
            <a:noAutofit/>
          </a:bodyPr>
          <a:lstStyle/>
          <a:p>
            <a:pPr marL="0" indent="0" algn="ctr">
              <a:buNone/>
            </a:pPr>
            <a:r>
              <a:rPr lang="en-US" sz="5400" dirty="0"/>
              <a:t>“But if I cast out demons with the finger of God, surely </a:t>
            </a:r>
            <a:r>
              <a:rPr lang="en-US" sz="5400" b="1" dirty="0">
                <a:solidFill>
                  <a:schemeClr val="accent6">
                    <a:lumMod val="20000"/>
                    <a:lumOff val="80000"/>
                  </a:schemeClr>
                </a:solidFill>
              </a:rPr>
              <a:t>the kingdom of God</a:t>
            </a:r>
            <a:r>
              <a:rPr lang="en-US" sz="5400" dirty="0"/>
              <a:t> has come upon you.” </a:t>
            </a:r>
          </a:p>
          <a:p>
            <a:pPr marL="0" indent="0" algn="ctr">
              <a:buNone/>
            </a:pPr>
            <a:r>
              <a:rPr lang="en-US" sz="5400" dirty="0"/>
              <a:t>(Luke 11:20)</a:t>
            </a:r>
          </a:p>
          <a:p>
            <a:pPr marL="0" indent="0" algn="ctr">
              <a:buNone/>
            </a:pPr>
            <a:endParaRPr lang="en-US" sz="5400" dirty="0"/>
          </a:p>
        </p:txBody>
      </p:sp>
    </p:spTree>
    <p:extLst>
      <p:ext uri="{BB962C8B-B14F-4D97-AF65-F5344CB8AC3E}">
        <p14:creationId xmlns:p14="http://schemas.microsoft.com/office/powerpoint/2010/main" val="3052650927"/>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3372</TotalTime>
  <Words>803</Words>
  <Application>Microsoft Office PowerPoint</Application>
  <PresentationFormat>Widescreen</PresentationFormat>
  <Paragraphs>55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Corbel</vt:lpstr>
      <vt:lpstr>Depth</vt:lpstr>
      <vt:lpstr>HEIRS OF  THE KINGDOM </vt:lpstr>
      <vt:lpstr>The Glorious Promise</vt:lpstr>
      <vt:lpstr>Our Identity &amp; Our Inheritance</vt:lpstr>
      <vt:lpstr>Definition</vt:lpstr>
      <vt:lpstr>Fulfillment of the Prophecy</vt:lpstr>
      <vt:lpstr>The Wise Men and Their Wisdom</vt:lpstr>
      <vt:lpstr>Jesus’ Main Emphasis</vt:lpstr>
      <vt:lpstr>His Resurrection Passion &amp; Vision</vt:lpstr>
      <vt:lpstr>The Kingdom UPON Them</vt:lpstr>
      <vt:lpstr>Five Characteristics of the Kingdom</vt:lpstr>
      <vt:lpstr>Two Things the Kingdom Is Not</vt:lpstr>
      <vt:lpstr>Two Things the Kingdom Is Not</vt:lpstr>
      <vt:lpstr>Born Into the Kingdom</vt:lpstr>
      <vt:lpstr>Translated Into the Kingdom</vt:lpstr>
      <vt:lpstr>Pressing Into the Kingdom</vt:lpstr>
      <vt:lpstr>Taking the Kingdom by Force</vt:lpstr>
      <vt:lpstr>Binding and Loosing</vt:lpstr>
      <vt:lpstr>The Final Outcome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REDEEMED  OF THE LORD</dc:title>
  <dc:creator>Mike Shreve</dc:creator>
  <cp:lastModifiedBy>Mike Shreve</cp:lastModifiedBy>
  <cp:revision>101</cp:revision>
  <dcterms:created xsi:type="dcterms:W3CDTF">2017-01-14T21:11:20Z</dcterms:created>
  <dcterms:modified xsi:type="dcterms:W3CDTF">2023-10-30T01:56:03Z</dcterms:modified>
</cp:coreProperties>
</file>